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mfortaa" panose="020B0604020202020204" charset="0"/>
      <p:regular r:id="rId13"/>
    </p:embeddedFont>
    <p:embeddedFont>
      <p:font typeface="Raleway" pitchFamily="2" charset="0"/>
      <p:regular r:id="rId14"/>
    </p:embeddedFont>
  </p:embeddedFont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1305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95726"/>
            <a:ext cx="7415927" cy="189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Introducción a Scrum y Kanban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4258628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Bienvenido al mundo de la gestión ágil, donde la flexibilidad y la adaptación son esenciales para el éxito. Exploraremos dos metodologías populares, Scrum y Kanban, que ofrecen marcos de trabajo para la gestión de proyectos y la entrega eficiente de valor.</a:t>
            </a:r>
            <a:endParaRPr lang="en-US" sz="190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8088C93-2065-DA57-54CC-09F2CEAE57FB}"/>
              </a:ext>
            </a:extLst>
          </p:cNvPr>
          <p:cNvSpPr/>
          <p:nvPr/>
        </p:nvSpPr>
        <p:spPr>
          <a:xfrm>
            <a:off x="12700000" y="7416800"/>
            <a:ext cx="1794933" cy="69426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086" y="965597"/>
            <a:ext cx="7548801" cy="543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¿Cuándo usar Scrum vs Kanban?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85086" y="1802963"/>
            <a:ext cx="7773829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 mejor elección dependerá de las características del proyecto, el tamaño del equipo y la complejidad del trabajo.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086" y="2649379"/>
            <a:ext cx="489347" cy="48934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5086" y="3334464"/>
            <a:ext cx="3088362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Proyectos con fechas límite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85086" y="3723680"/>
            <a:ext cx="3740110" cy="939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Scrum es ideal para proyectos con fechas límite definidas y requisitos complejos.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8804" y="2649379"/>
            <a:ext cx="489347" cy="48934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18804" y="3334464"/>
            <a:ext cx="2700099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Entregas incrementales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4718804" y="3723680"/>
            <a:ext cx="3740110" cy="939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Scrum es ideal para proyectos donde es necesario entregar valor de forma incremental.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086" y="5250299"/>
            <a:ext cx="489347" cy="48934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85086" y="5935385"/>
            <a:ext cx="2881551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Flujo de trabajo continuo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685086" y="6324600"/>
            <a:ext cx="3740110" cy="939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Kanban es adecuado para proyectos con flujos de trabajo continuos y requisitos que cambian con frecuencia.</a:t>
            </a:r>
            <a:endParaRPr lang="en-US" sz="15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8804" y="5250299"/>
            <a:ext cx="489347" cy="48934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4718804" y="5935385"/>
            <a:ext cx="367474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Equipos pequeños y autónomos</a:t>
            </a:r>
            <a:endParaRPr lang="en-US" sz="1700" dirty="0"/>
          </a:p>
        </p:txBody>
      </p:sp>
      <p:sp>
        <p:nvSpPr>
          <p:cNvPr id="16" name="Text 9"/>
          <p:cNvSpPr/>
          <p:nvPr/>
        </p:nvSpPr>
        <p:spPr>
          <a:xfrm>
            <a:off x="4718804" y="6324600"/>
            <a:ext cx="3740110" cy="626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Kanban funciona bien para equipos pequeños que se autogestionan.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5102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276" y="3146465"/>
            <a:ext cx="5454372" cy="544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¿Qué es la Gestión Ágil?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86276" y="3985260"/>
            <a:ext cx="13257848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 gestión ágil es una filosofía que enfatiza la flexibilidad y la capacidad de adaptación en la gestión de proyectos.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6276" y="4519493"/>
            <a:ext cx="6530935" cy="1409343"/>
          </a:xfrm>
          <a:prstGeom prst="roundRect">
            <a:avLst>
              <a:gd name="adj" fmla="val 20870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Text 3"/>
          <p:cNvSpPr/>
          <p:nvPr/>
        </p:nvSpPr>
        <p:spPr>
          <a:xfrm>
            <a:off x="882253" y="4715470"/>
            <a:ext cx="2178725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Priorización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882253" y="5105400"/>
            <a:ext cx="6138982" cy="627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 enfocan en entregar valor de forma incremental, priorizando tareas esenciales para un impacto temprano.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7413188" y="4519493"/>
            <a:ext cx="6530935" cy="1409343"/>
          </a:xfrm>
          <a:prstGeom prst="roundRect">
            <a:avLst>
              <a:gd name="adj" fmla="val 20870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9" name="Text 6"/>
          <p:cNvSpPr/>
          <p:nvPr/>
        </p:nvSpPr>
        <p:spPr>
          <a:xfrm>
            <a:off x="7609165" y="4715470"/>
            <a:ext cx="2178725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Iteración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7609165" y="5105400"/>
            <a:ext cx="6138982" cy="627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 trabaja en ciclos cortos de desarrollo llamados "sprints" o "iteraciones" para obtener feedback constante.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86276" y="6124813"/>
            <a:ext cx="6530935" cy="1409343"/>
          </a:xfrm>
          <a:prstGeom prst="roundRect">
            <a:avLst>
              <a:gd name="adj" fmla="val 20870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Text 9"/>
          <p:cNvSpPr/>
          <p:nvPr/>
        </p:nvSpPr>
        <p:spPr>
          <a:xfrm>
            <a:off x="882253" y="6320790"/>
            <a:ext cx="2178725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Colaboración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882253" y="6710720"/>
            <a:ext cx="6138982" cy="627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Promueve la comunicación abierta y la colaboración entre equipos multidisciplinarios.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7413188" y="6124813"/>
            <a:ext cx="6530935" cy="1409343"/>
          </a:xfrm>
          <a:prstGeom prst="roundRect">
            <a:avLst>
              <a:gd name="adj" fmla="val 20870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5" name="Text 12"/>
          <p:cNvSpPr/>
          <p:nvPr/>
        </p:nvSpPr>
        <p:spPr>
          <a:xfrm>
            <a:off x="7609165" y="6320790"/>
            <a:ext cx="2178725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Adaptación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7609165" y="6710720"/>
            <a:ext cx="6138982" cy="627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Los equipos pueden cambiar de rumbo rápidamente en respuesta a los cambios del mercado o las necesidades de los clientes.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624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450" y="3249216"/>
            <a:ext cx="4733211" cy="591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¿Qué es Scrum?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745450" y="4160163"/>
            <a:ext cx="1313949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Scrum es un marco de trabajo ágil que se centra en la colaboración, la autoorganización y la mejora continua.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45450" y="4980027"/>
            <a:ext cx="479227" cy="479227"/>
          </a:xfrm>
          <a:prstGeom prst="roundRect">
            <a:avLst>
              <a:gd name="adj" fmla="val 66670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Text 3"/>
          <p:cNvSpPr/>
          <p:nvPr/>
        </p:nvSpPr>
        <p:spPr>
          <a:xfrm>
            <a:off x="929164" y="5077658"/>
            <a:ext cx="111681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37561" y="4980027"/>
            <a:ext cx="3146822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Equipo Multidisciplinario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437561" y="5403652"/>
            <a:ext cx="5771198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 equipo autónomo con diferentes habilidades trabajando juntos para lograr un objetivo común.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421642" y="4980027"/>
            <a:ext cx="479227" cy="479227"/>
          </a:xfrm>
          <a:prstGeom prst="roundRect">
            <a:avLst>
              <a:gd name="adj" fmla="val 66670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0" name="Text 7"/>
          <p:cNvSpPr/>
          <p:nvPr/>
        </p:nvSpPr>
        <p:spPr>
          <a:xfrm>
            <a:off x="7577733" y="5077658"/>
            <a:ext cx="167045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13752" y="4980027"/>
            <a:ext cx="2366605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Roles Definidos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113752" y="5403652"/>
            <a:ext cx="5771198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El Product Owner, el Scrum Master y el Equipo de Desarrollo.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5450" y="6537603"/>
            <a:ext cx="479227" cy="479227"/>
          </a:xfrm>
          <a:prstGeom prst="roundRect">
            <a:avLst>
              <a:gd name="adj" fmla="val 66670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4" name="Text 11"/>
          <p:cNvSpPr/>
          <p:nvPr/>
        </p:nvSpPr>
        <p:spPr>
          <a:xfrm>
            <a:off x="899993" y="6635234"/>
            <a:ext cx="170140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37561" y="6537603"/>
            <a:ext cx="2366605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Sprints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437561" y="6961227"/>
            <a:ext cx="5771198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Ciclos cortos de desarrollo que normalmente duran de 2 a 4 semanas.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421642" y="6537603"/>
            <a:ext cx="479227" cy="479227"/>
          </a:xfrm>
          <a:prstGeom prst="roundRect">
            <a:avLst>
              <a:gd name="adj" fmla="val 66670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Text 15"/>
          <p:cNvSpPr/>
          <p:nvPr/>
        </p:nvSpPr>
        <p:spPr>
          <a:xfrm>
            <a:off x="7568446" y="6635234"/>
            <a:ext cx="185499" cy="2839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4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13752" y="6537603"/>
            <a:ext cx="2366605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Reuniones Diarias</a:t>
            </a:r>
            <a:endParaRPr lang="en-US" sz="1850" dirty="0"/>
          </a:p>
        </p:txBody>
      </p:sp>
      <p:sp>
        <p:nvSpPr>
          <p:cNvPr id="20" name="Text 17"/>
          <p:cNvSpPr/>
          <p:nvPr/>
        </p:nvSpPr>
        <p:spPr>
          <a:xfrm>
            <a:off x="8113752" y="6961227"/>
            <a:ext cx="5771198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Breves reuniones diarias para sincronizar el progreso del equipo.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07607"/>
            <a:ext cx="1058382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Roles, Artefactos y Eventos en Scrum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98715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Scrum define roles, artefactos y eventos para gestionar el proceso de desarrollo de forma eficiente.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9066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Roles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258967" y="4496395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Product Owner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258967" y="4977765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Scrum Master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258967" y="5459135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Equipo de Desarrollo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372695" y="39066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Artefactos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5767626" y="4496395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Product Backlog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767626" y="4977765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Sprint Backlog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5767626" y="5459135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Increment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9881354" y="39066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Eventos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10276284" y="4496395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Sprint Planning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10276284" y="4977765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Daily Scrum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10276284" y="5459135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Sprint Review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10276284" y="5940504"/>
            <a:ext cx="350389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Sprint Retrospective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370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388" y="2873216"/>
            <a:ext cx="5954792" cy="497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Sprints y el Proceso Iterativo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26388" y="3638669"/>
            <a:ext cx="13377624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Los sprints son el corazón de Scrum, períodos de tiempo definidos donde el equipo trabaja para entregar un incremento potencialmente liberable del producto.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26388" y="5859780"/>
            <a:ext cx="13377624" cy="22860"/>
          </a:xfrm>
          <a:prstGeom prst="roundRect">
            <a:avLst>
              <a:gd name="adj" fmla="val 1174340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Shape 3"/>
          <p:cNvSpPr/>
          <p:nvPr/>
        </p:nvSpPr>
        <p:spPr>
          <a:xfrm>
            <a:off x="3236714" y="5233392"/>
            <a:ext cx="22860" cy="626388"/>
          </a:xfrm>
          <a:prstGeom prst="roundRect">
            <a:avLst>
              <a:gd name="adj" fmla="val 1174340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7" name="Shape 4"/>
          <p:cNvSpPr/>
          <p:nvPr/>
        </p:nvSpPr>
        <p:spPr>
          <a:xfrm>
            <a:off x="3046809" y="5658445"/>
            <a:ext cx="402669" cy="402669"/>
          </a:xfrm>
          <a:prstGeom prst="roundRect">
            <a:avLst>
              <a:gd name="adj" fmla="val 6666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8" name="Text 5"/>
          <p:cNvSpPr/>
          <p:nvPr/>
        </p:nvSpPr>
        <p:spPr>
          <a:xfrm>
            <a:off x="3201233" y="5740479"/>
            <a:ext cx="93821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1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2253972" y="4412456"/>
            <a:ext cx="1988463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Sprint Planning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805339" y="4768215"/>
            <a:ext cx="4885730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El equipo define las tareas para el sprint y las prioriza.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5948005" y="5859780"/>
            <a:ext cx="22860" cy="626388"/>
          </a:xfrm>
          <a:prstGeom prst="roundRect">
            <a:avLst>
              <a:gd name="adj" fmla="val 1174340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Shape 9"/>
          <p:cNvSpPr/>
          <p:nvPr/>
        </p:nvSpPr>
        <p:spPr>
          <a:xfrm>
            <a:off x="5758101" y="5658445"/>
            <a:ext cx="402669" cy="402669"/>
          </a:xfrm>
          <a:prstGeom prst="roundRect">
            <a:avLst>
              <a:gd name="adj" fmla="val 6666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3" name="Text 10"/>
          <p:cNvSpPr/>
          <p:nvPr/>
        </p:nvSpPr>
        <p:spPr>
          <a:xfrm>
            <a:off x="5889308" y="5740479"/>
            <a:ext cx="140256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2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4965263" y="6665119"/>
            <a:ext cx="1988463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Sprint Execution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3516630" y="7020878"/>
            <a:ext cx="4885730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El equipo trabaja en las tareas del sprint, se comunica diariamente y resuelve impedimentos.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8659297" y="5233392"/>
            <a:ext cx="22860" cy="626388"/>
          </a:xfrm>
          <a:prstGeom prst="roundRect">
            <a:avLst>
              <a:gd name="adj" fmla="val 1174340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7" name="Shape 14"/>
          <p:cNvSpPr/>
          <p:nvPr/>
        </p:nvSpPr>
        <p:spPr>
          <a:xfrm>
            <a:off x="8469392" y="5658445"/>
            <a:ext cx="402669" cy="402669"/>
          </a:xfrm>
          <a:prstGeom prst="roundRect">
            <a:avLst>
              <a:gd name="adj" fmla="val 6666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Text 15"/>
          <p:cNvSpPr/>
          <p:nvPr/>
        </p:nvSpPr>
        <p:spPr>
          <a:xfrm>
            <a:off x="8599289" y="5740479"/>
            <a:ext cx="142875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3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676555" y="4126230"/>
            <a:ext cx="1988463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Sprint Review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6227921" y="4481989"/>
            <a:ext cx="4885730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El equipo presenta el incremento potencialmente liberable al Product Owner y a los interesados.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11370588" y="5859780"/>
            <a:ext cx="22860" cy="626388"/>
          </a:xfrm>
          <a:prstGeom prst="roundRect">
            <a:avLst>
              <a:gd name="adj" fmla="val 1174340"/>
            </a:avLst>
          </a:prstGeom>
          <a:solidFill>
            <a:srgbClr val="5F5F63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2" name="Shape 19"/>
          <p:cNvSpPr/>
          <p:nvPr/>
        </p:nvSpPr>
        <p:spPr>
          <a:xfrm>
            <a:off x="11180683" y="5658445"/>
            <a:ext cx="402669" cy="402669"/>
          </a:xfrm>
          <a:prstGeom prst="roundRect">
            <a:avLst>
              <a:gd name="adj" fmla="val 6666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3" name="Text 20"/>
          <p:cNvSpPr/>
          <p:nvPr/>
        </p:nvSpPr>
        <p:spPr>
          <a:xfrm>
            <a:off x="11304151" y="5740479"/>
            <a:ext cx="155734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4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10325814" y="6665119"/>
            <a:ext cx="2112407" cy="24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Sprint Retrospective</a:t>
            </a:r>
            <a:endParaRPr lang="en-US" sz="1550" dirty="0"/>
          </a:p>
        </p:txBody>
      </p:sp>
      <p:sp>
        <p:nvSpPr>
          <p:cNvPr id="25" name="Text 22"/>
          <p:cNvSpPr/>
          <p:nvPr/>
        </p:nvSpPr>
        <p:spPr>
          <a:xfrm>
            <a:off x="8939213" y="7020878"/>
            <a:ext cx="4885730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El equipo reflexiona sobre lo que funcionó bien y lo que se puede mejorar en el próximo sprint.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2325" y="1105376"/>
            <a:ext cx="6487597" cy="584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Ventajas del uso de Scrum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222325" y="2004893"/>
            <a:ext cx="7672149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Scrum proporciona un marco de trabajo flexible y adaptable que se ha vuelto popular en muchas industrias.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222325" y="3150513"/>
            <a:ext cx="473035" cy="473035"/>
          </a:xfrm>
          <a:prstGeom prst="roundRect">
            <a:avLst>
              <a:gd name="adj" fmla="val 6667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Text 3"/>
          <p:cNvSpPr/>
          <p:nvPr/>
        </p:nvSpPr>
        <p:spPr>
          <a:xfrm>
            <a:off x="6403658" y="3246834"/>
            <a:ext cx="110252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05625" y="3150513"/>
            <a:ext cx="2533650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Mejor Comunicacion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905625" y="3568541"/>
            <a:ext cx="3047643" cy="1345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El enfoque en la comunicación abierta y frecuente mejora la colaboración y la comprensión.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10163532" y="3150513"/>
            <a:ext cx="473035" cy="473035"/>
          </a:xfrm>
          <a:prstGeom prst="roundRect">
            <a:avLst>
              <a:gd name="adj" fmla="val 6667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0" name="Text 7"/>
          <p:cNvSpPr/>
          <p:nvPr/>
        </p:nvSpPr>
        <p:spPr>
          <a:xfrm>
            <a:off x="10317599" y="3246834"/>
            <a:ext cx="164902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46832" y="3150513"/>
            <a:ext cx="2901672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Entregas Incrementales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10846832" y="3568541"/>
            <a:ext cx="3047643" cy="1345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 entrega valor de forma continua, lo que permite un feedback rápido y ajustes en el camino.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22325" y="5360670"/>
            <a:ext cx="473035" cy="473035"/>
          </a:xfrm>
          <a:prstGeom prst="roundRect">
            <a:avLst>
              <a:gd name="adj" fmla="val 6667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4" name="Text 11"/>
          <p:cNvSpPr/>
          <p:nvPr/>
        </p:nvSpPr>
        <p:spPr>
          <a:xfrm>
            <a:off x="6374844" y="5456992"/>
            <a:ext cx="167997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05625" y="5360670"/>
            <a:ext cx="2616875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Mayor Transparencia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6905625" y="5778698"/>
            <a:ext cx="3047643" cy="1345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Las visualizaciones y los artefactos de Scrum proporcionan una visión clara del progreso del proyecto.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10163532" y="5360670"/>
            <a:ext cx="473035" cy="473035"/>
          </a:xfrm>
          <a:prstGeom prst="roundRect">
            <a:avLst>
              <a:gd name="adj" fmla="val 66678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Text 15"/>
          <p:cNvSpPr/>
          <p:nvPr/>
        </p:nvSpPr>
        <p:spPr>
          <a:xfrm>
            <a:off x="10308431" y="5456992"/>
            <a:ext cx="183118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4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846832" y="5360670"/>
            <a:ext cx="2787848" cy="291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Adaptación a Cambios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10846832" y="5778698"/>
            <a:ext cx="3047643" cy="1009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Scrum permite al equipo adaptarse a los cambios de forma rápida y eficiente.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116" y="961668"/>
            <a:ext cx="4906208" cy="613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¿Qué es Kanban?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259116" y="1906072"/>
            <a:ext cx="7598569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Kanban es un sistema de gestión de flujo de trabajo que visualiza y gestiona las tareas en curso.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59116" y="2860715"/>
            <a:ext cx="3688913" cy="1939885"/>
          </a:xfrm>
          <a:prstGeom prst="roundRect">
            <a:avLst>
              <a:gd name="adj" fmla="val 17072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Text 3"/>
          <p:cNvSpPr/>
          <p:nvPr/>
        </p:nvSpPr>
        <p:spPr>
          <a:xfrm>
            <a:off x="6479858" y="3081457"/>
            <a:ext cx="2453045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Visualización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479858" y="3520440"/>
            <a:ext cx="3247430" cy="1059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Utiliza un tablero con columnas que representan las etapas del flujo de trabajo.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8771" y="2860715"/>
            <a:ext cx="3688913" cy="1939885"/>
          </a:xfrm>
          <a:prstGeom prst="roundRect">
            <a:avLst>
              <a:gd name="adj" fmla="val 17072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9" name="Text 6"/>
          <p:cNvSpPr/>
          <p:nvPr/>
        </p:nvSpPr>
        <p:spPr>
          <a:xfrm>
            <a:off x="10389513" y="3081457"/>
            <a:ext cx="2453045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Flujo Continuo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0389513" y="3520440"/>
            <a:ext cx="3247430" cy="1059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 centra en el movimiento continuo de las tareas a través del proceso.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9116" y="5021342"/>
            <a:ext cx="3688913" cy="2246471"/>
          </a:xfrm>
          <a:prstGeom prst="roundRect">
            <a:avLst>
              <a:gd name="adj" fmla="val 14742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Text 9"/>
          <p:cNvSpPr/>
          <p:nvPr/>
        </p:nvSpPr>
        <p:spPr>
          <a:xfrm>
            <a:off x="6479858" y="5242084"/>
            <a:ext cx="3247430" cy="6131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Limites de Trabajo en Curso (WIP)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6479858" y="5987653"/>
            <a:ext cx="3247430" cy="1059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Establece límites en el número de tareas que se pueden realizar simultáneamente.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10168771" y="5021342"/>
            <a:ext cx="3688913" cy="2246471"/>
          </a:xfrm>
          <a:prstGeom prst="roundRect">
            <a:avLst>
              <a:gd name="adj" fmla="val 14742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5" name="Text 12"/>
          <p:cNvSpPr/>
          <p:nvPr/>
        </p:nvSpPr>
        <p:spPr>
          <a:xfrm>
            <a:off x="10389513" y="5242084"/>
            <a:ext cx="2453045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Mejora Continua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0389513" y="5681067"/>
            <a:ext cx="3247430" cy="1059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Kanban enfatiza la mejora del proceso de forma gradual e incremental.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774" y="834033"/>
            <a:ext cx="7602855" cy="559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Tablero Kanban y Flujo Continuo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190774" y="1694974"/>
            <a:ext cx="7735253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 tablero Kanban facilita la visualización del flujo de trabajo y ayuda a identificar las tareas que están bloqueadas.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774" y="2565202"/>
            <a:ext cx="1006316" cy="16100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98913" y="2766417"/>
            <a:ext cx="2236351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Tareas nuevas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498913" y="3166586"/>
            <a:ext cx="6427113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Las tareas se añaden a la columna "To Do".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0774" y="4175284"/>
            <a:ext cx="1006316" cy="161008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98913" y="4376499"/>
            <a:ext cx="2236351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En progreso</a:t>
            </a: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7498913" y="4776668"/>
            <a:ext cx="6427113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Las tareas se mueven a la columna "In Progress" cuando se están realizando.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0774" y="5785366"/>
            <a:ext cx="1006316" cy="161008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98913" y="5986582"/>
            <a:ext cx="2236351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Completadas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498913" y="6386751"/>
            <a:ext cx="6427113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Las tareas se mueven a la columna "Done" cuando se completan.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2506623"/>
          </a:xfrm>
          <a:prstGeom prst="rect">
            <a:avLst/>
          </a:prstGeom>
          <a:solidFill>
            <a:srgbClr val="E5E0DF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066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01873" y="3217188"/>
            <a:ext cx="8311872" cy="556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E14D"/>
                </a:solidFill>
                <a:latin typeface="Comfortaa" pitchFamily="34" charset="0"/>
                <a:ea typeface="Comfortaa" pitchFamily="34" charset="-122"/>
                <a:cs typeface="Comfortaa" pitchFamily="34" charset="-120"/>
              </a:rPr>
              <a:t>Comparativa entre Scrum y Kanban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701873" y="4074914"/>
            <a:ext cx="13226653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Tanto Scrum como Kanban son métodos ágiles, pero con diferentes enfoques para la gestión de proyectos.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701873" y="4621173"/>
            <a:ext cx="13226653" cy="2897743"/>
          </a:xfrm>
          <a:prstGeom prst="roundRect">
            <a:avLst>
              <a:gd name="adj" fmla="val 1038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7" name="Shape 4"/>
          <p:cNvSpPr/>
          <p:nvPr/>
        </p:nvSpPr>
        <p:spPr>
          <a:xfrm>
            <a:off x="709493" y="4628793"/>
            <a:ext cx="13209984" cy="57650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8" name="Text 5"/>
          <p:cNvSpPr/>
          <p:nvPr/>
        </p:nvSpPr>
        <p:spPr>
          <a:xfrm>
            <a:off x="911543" y="4756666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Característica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5318165" y="4756666"/>
            <a:ext cx="399419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Scrum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9720977" y="4756666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Kanban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709493" y="5205293"/>
            <a:ext cx="13209984" cy="57650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Text 9"/>
          <p:cNvSpPr/>
          <p:nvPr/>
        </p:nvSpPr>
        <p:spPr>
          <a:xfrm>
            <a:off x="911543" y="5333167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Enfoque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5318165" y="5333167"/>
            <a:ext cx="399419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Iterativo e incremental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9720977" y="5333167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Flujo continuo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709493" y="5781794"/>
            <a:ext cx="13209984" cy="57650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6" name="Text 13"/>
          <p:cNvSpPr/>
          <p:nvPr/>
        </p:nvSpPr>
        <p:spPr>
          <a:xfrm>
            <a:off x="911543" y="5909667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Ciclos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5318165" y="5909667"/>
            <a:ext cx="399419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Sprints (2-4 semanas)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9720977" y="5909667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Flujo continuo</a:t>
            </a:r>
            <a:endParaRPr lang="en-US" sz="1550" dirty="0"/>
          </a:p>
        </p:txBody>
      </p:sp>
      <p:sp>
        <p:nvSpPr>
          <p:cNvPr id="19" name="Shape 16"/>
          <p:cNvSpPr/>
          <p:nvPr/>
        </p:nvSpPr>
        <p:spPr>
          <a:xfrm>
            <a:off x="709493" y="6358295"/>
            <a:ext cx="13209984" cy="57650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0" name="Text 17"/>
          <p:cNvSpPr/>
          <p:nvPr/>
        </p:nvSpPr>
        <p:spPr>
          <a:xfrm>
            <a:off x="911543" y="6486168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Planificación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5318165" y="6486168"/>
            <a:ext cx="399419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Planificación detallada al inicio del sprint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9720977" y="6486168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Flujo continuo y adaptable</a:t>
            </a:r>
            <a:endParaRPr lang="en-US" sz="1550" dirty="0"/>
          </a:p>
        </p:txBody>
      </p:sp>
      <p:sp>
        <p:nvSpPr>
          <p:cNvPr id="23" name="Shape 20"/>
          <p:cNvSpPr/>
          <p:nvPr/>
        </p:nvSpPr>
        <p:spPr>
          <a:xfrm>
            <a:off x="709493" y="6934795"/>
            <a:ext cx="13209984" cy="57650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4" name="Text 21"/>
          <p:cNvSpPr/>
          <p:nvPr/>
        </p:nvSpPr>
        <p:spPr>
          <a:xfrm>
            <a:off x="911543" y="7062668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Roles</a:t>
            </a:r>
            <a:endParaRPr lang="en-US" sz="1550" dirty="0"/>
          </a:p>
        </p:txBody>
      </p:sp>
      <p:sp>
        <p:nvSpPr>
          <p:cNvPr id="25" name="Text 22"/>
          <p:cNvSpPr/>
          <p:nvPr/>
        </p:nvSpPr>
        <p:spPr>
          <a:xfrm>
            <a:off x="5318165" y="7062668"/>
            <a:ext cx="399419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Roles específicos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9720977" y="7062668"/>
            <a:ext cx="3998000" cy="320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Menos roles, más flexibilidad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815</Words>
  <Application>Microsoft Office PowerPoint</Application>
  <PresentationFormat>Personalizado</PresentationFormat>
  <Paragraphs>124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Raleway</vt:lpstr>
      <vt:lpstr>Arial</vt:lpstr>
      <vt:lpstr>Comfortaa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Marcelo Crisóstomo</cp:lastModifiedBy>
  <cp:revision>2</cp:revision>
  <dcterms:created xsi:type="dcterms:W3CDTF">2024-09-26T21:54:08Z</dcterms:created>
  <dcterms:modified xsi:type="dcterms:W3CDTF">2024-09-26T23:01:07Z</dcterms:modified>
</cp:coreProperties>
</file>